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League Spartan" charset="1" panose="00000800000000000000"/>
      <p:regular r:id="rId11"/>
    </p:embeddedFont>
    <p:embeddedFont>
      <p:font typeface="Roboto" charset="1" panose="02000000000000000000"/>
      <p:regular r:id="rId12"/>
    </p:embeddedFont>
    <p:embeddedFont>
      <p:font typeface="Roboto Bold" charset="1" panose="02000000000000000000"/>
      <p:regular r:id="rId13"/>
    </p:embeddedFont>
    <p:embeddedFont>
      <p:font typeface="Roboto Italics" charset="1" panose="02000000000000000000"/>
      <p:regular r:id="rId14"/>
    </p:embeddedFont>
    <p:embeddedFont>
      <p:font typeface="Roboto Bold Italics" charset="1" panose="02000000000000000000"/>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648322" y="4106715"/>
            <a:ext cx="10991397" cy="1627688"/>
          </a:xfrm>
          <a:prstGeom prst="rect">
            <a:avLst/>
          </a:prstGeom>
        </p:spPr>
        <p:txBody>
          <a:bodyPr anchor="t" rtlCol="false" tIns="0" lIns="0" bIns="0" rIns="0">
            <a:spAutoFit/>
          </a:bodyPr>
          <a:lstStyle/>
          <a:p>
            <a:pPr>
              <a:lnSpc>
                <a:spcPts val="13343"/>
              </a:lnSpc>
              <a:spcBef>
                <a:spcPct val="0"/>
              </a:spcBef>
            </a:pPr>
            <a:r>
              <a:rPr lang="en-US" sz="9530">
                <a:solidFill>
                  <a:srgbClr val="593C8F"/>
                </a:solidFill>
                <a:latin typeface="League Spartan"/>
              </a:rPr>
              <a:t>STOCKIFY</a:t>
            </a:r>
          </a:p>
        </p:txBody>
      </p:sp>
      <p:sp>
        <p:nvSpPr>
          <p:cNvPr name="AutoShape 7" id="7"/>
          <p:cNvSpPr/>
          <p:nvPr/>
        </p:nvSpPr>
        <p:spPr>
          <a:xfrm flipV="true">
            <a:off x="3648322" y="5611372"/>
            <a:ext cx="9687995" cy="20505"/>
          </a:xfrm>
          <a:prstGeom prst="line">
            <a:avLst/>
          </a:prstGeom>
          <a:ln cap="flat" w="38100">
            <a:solidFill>
              <a:srgbClr val="000000"/>
            </a:solidFill>
            <a:prstDash val="solid"/>
            <a:headEnd type="none" len="sm" w="sm"/>
            <a:tailEnd type="none" len="sm" w="sm"/>
          </a:ln>
        </p:spPr>
      </p:sp>
      <p:sp>
        <p:nvSpPr>
          <p:cNvPr name="Freeform 8" id="8"/>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3648322" y="5962793"/>
            <a:ext cx="6583633" cy="841813"/>
          </a:xfrm>
          <a:prstGeom prst="rect">
            <a:avLst/>
          </a:prstGeom>
        </p:spPr>
        <p:txBody>
          <a:bodyPr anchor="t" rtlCol="false" tIns="0" lIns="0" bIns="0" rIns="0">
            <a:spAutoFit/>
          </a:bodyPr>
          <a:lstStyle/>
          <a:p>
            <a:pPr>
              <a:lnSpc>
                <a:spcPts val="3379"/>
              </a:lnSpc>
            </a:pPr>
            <a:r>
              <a:rPr lang="en-US" sz="2413">
                <a:solidFill>
                  <a:srgbClr val="000000"/>
                </a:solidFill>
                <a:latin typeface="Poppins"/>
              </a:rPr>
              <a:t>Simplify Investments, Amplifying Returns</a:t>
            </a:r>
          </a:p>
          <a:p>
            <a:pPr>
              <a:lnSpc>
                <a:spcPts val="3379"/>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3699" y="834556"/>
            <a:ext cx="16085601" cy="8696278"/>
          </a:xfrm>
          <a:custGeom>
            <a:avLst/>
            <a:gdLst/>
            <a:ahLst/>
            <a:cxnLst/>
            <a:rect r="r" b="b" t="t" l="l"/>
            <a:pathLst>
              <a:path h="8696278" w="16085601">
                <a:moveTo>
                  <a:pt x="0" y="0"/>
                </a:moveTo>
                <a:lnTo>
                  <a:pt x="16085601" y="0"/>
                </a:lnTo>
                <a:lnTo>
                  <a:pt x="16085601" y="8696278"/>
                </a:lnTo>
                <a:lnTo>
                  <a:pt x="0" y="8696278"/>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00" y="149482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STOCK SEARCH</a:t>
            </a:r>
          </a:p>
        </p:txBody>
      </p:sp>
      <p:sp>
        <p:nvSpPr>
          <p:cNvPr name="AutoShape 4" id="4"/>
          <p:cNvSpPr/>
          <p:nvPr/>
        </p:nvSpPr>
        <p:spPr>
          <a:xfrm flipV="true">
            <a:off x="1029771" y="2233059"/>
            <a:ext cx="3254698"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1520190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9493250" y="956528"/>
            <a:ext cx="6289724" cy="8373944"/>
            <a:chOff x="0" y="0"/>
            <a:chExt cx="3663950" cy="4878070"/>
          </a:xfrm>
        </p:grpSpPr>
        <p:sp>
          <p:nvSpPr>
            <p:cNvPr name="Freeform 9" id="9"/>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50921" t="0" r="-50921" b="0"/>
              </a:stretch>
            </a:blipFill>
          </p:spPr>
        </p:sp>
        <p:sp>
          <p:nvSpPr>
            <p:cNvPr name="Freeform 10" id="10"/>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000000"/>
            </a:solidFill>
          </p:spPr>
        </p:sp>
      </p:grpSp>
      <p:sp>
        <p:nvSpPr>
          <p:cNvPr name="TextBox 11" id="11"/>
          <p:cNvSpPr txBox="true"/>
          <p:nvPr/>
        </p:nvSpPr>
        <p:spPr>
          <a:xfrm rot="0">
            <a:off x="314536" y="3148060"/>
            <a:ext cx="9826915" cy="8611527"/>
          </a:xfrm>
          <a:prstGeom prst="rect">
            <a:avLst/>
          </a:prstGeom>
        </p:spPr>
        <p:txBody>
          <a:bodyPr anchor="t" rtlCol="false" tIns="0" lIns="0" bIns="0" rIns="0">
            <a:spAutoFit/>
          </a:bodyPr>
          <a:lstStyle/>
          <a:p>
            <a:pPr marL="669400" indent="-334700" lvl="1">
              <a:lnSpc>
                <a:spcPts val="4340"/>
              </a:lnSpc>
              <a:buFont typeface="Arial"/>
              <a:buChar char="•"/>
            </a:pPr>
            <a:r>
              <a:rPr lang="en-US" sz="3100">
                <a:solidFill>
                  <a:srgbClr val="000000"/>
                </a:solidFill>
                <a:latin typeface="Poppins"/>
              </a:rPr>
              <a:t>St</a:t>
            </a:r>
            <a:r>
              <a:rPr lang="en-US" sz="3100">
                <a:solidFill>
                  <a:srgbClr val="000000"/>
                </a:solidFill>
                <a:latin typeface="Poppins"/>
              </a:rPr>
              <a:t>ock Search allows users to find specific stock information through a convenient search function.</a:t>
            </a:r>
          </a:p>
          <a:p>
            <a:pPr marL="669400" indent="-334700" lvl="1">
              <a:lnSpc>
                <a:spcPts val="4340"/>
              </a:lnSpc>
              <a:buFont typeface="Arial"/>
              <a:buChar char="•"/>
            </a:pPr>
            <a:r>
              <a:rPr lang="en-US" sz="3100">
                <a:solidFill>
                  <a:srgbClr val="000000"/>
                </a:solidFill>
                <a:latin typeface="Poppins"/>
              </a:rPr>
              <a:t>This feature streamlines the process of conducting research and making informed investment decisions by providing comprehensive data on individual stocks within the trading platform.</a:t>
            </a:r>
          </a:p>
          <a:p>
            <a:pPr>
              <a:lnSpc>
                <a:spcPts val="4340"/>
              </a:lnSpc>
            </a:pPr>
          </a:p>
          <a:p>
            <a:pPr>
              <a:lnSpc>
                <a:spcPts val="4340"/>
              </a:lnSpc>
            </a:pPr>
          </a:p>
          <a:p>
            <a:pPr>
              <a:lnSpc>
                <a:spcPts val="4340"/>
              </a:lnSpc>
            </a:pPr>
          </a:p>
          <a:p>
            <a:pPr>
              <a:lnSpc>
                <a:spcPts val="4340"/>
              </a:lnSpc>
            </a:pPr>
          </a:p>
          <a:p>
            <a:pPr>
              <a:lnSpc>
                <a:spcPts val="4340"/>
              </a:lnSpc>
            </a:pPr>
          </a:p>
          <a:p>
            <a:pPr>
              <a:lnSpc>
                <a:spcPts val="4340"/>
              </a:lnSpc>
            </a:pPr>
          </a:p>
          <a:p>
            <a:pPr>
              <a:lnSpc>
                <a:spcPts val="4340"/>
              </a:lnSpc>
            </a:pPr>
          </a:p>
          <a:p>
            <a:pPr>
              <a:lnSpc>
                <a:spcPts val="434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756166"/>
            <a:ext cx="16230600" cy="8774668"/>
          </a:xfrm>
          <a:custGeom>
            <a:avLst/>
            <a:gdLst/>
            <a:ahLst/>
            <a:cxnLst/>
            <a:rect r="r" b="b" t="t" l="l"/>
            <a:pathLst>
              <a:path h="8774668" w="16230600">
                <a:moveTo>
                  <a:pt x="0" y="0"/>
                </a:moveTo>
                <a:lnTo>
                  <a:pt x="16230600" y="0"/>
                </a:lnTo>
                <a:lnTo>
                  <a:pt x="16230600" y="8774668"/>
                </a:lnTo>
                <a:lnTo>
                  <a:pt x="0" y="8774668"/>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746022"/>
            <a:ext cx="16084781" cy="8715940"/>
          </a:xfrm>
          <a:custGeom>
            <a:avLst/>
            <a:gdLst/>
            <a:ahLst/>
            <a:cxnLst/>
            <a:rect r="r" b="b" t="t" l="l"/>
            <a:pathLst>
              <a:path h="8715940" w="16084781">
                <a:moveTo>
                  <a:pt x="0" y="0"/>
                </a:moveTo>
                <a:lnTo>
                  <a:pt x="16084781" y="0"/>
                </a:lnTo>
                <a:lnTo>
                  <a:pt x="16084781" y="8715940"/>
                </a:lnTo>
                <a:lnTo>
                  <a:pt x="0" y="8715940"/>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3686" y="712044"/>
            <a:ext cx="16590218" cy="8723739"/>
          </a:xfrm>
          <a:custGeom>
            <a:avLst/>
            <a:gdLst/>
            <a:ahLst/>
            <a:cxnLst/>
            <a:rect r="r" b="b" t="t" l="l"/>
            <a:pathLst>
              <a:path h="8723739" w="16590218">
                <a:moveTo>
                  <a:pt x="0" y="0"/>
                </a:moveTo>
                <a:lnTo>
                  <a:pt x="16590218" y="0"/>
                </a:lnTo>
                <a:lnTo>
                  <a:pt x="16590218" y="8723739"/>
                </a:lnTo>
                <a:lnTo>
                  <a:pt x="0" y="8723739"/>
                </a:lnTo>
                <a:lnTo>
                  <a:pt x="0" y="0"/>
                </a:lnTo>
                <a:close/>
              </a:path>
            </a:pathLst>
          </a:custGeom>
          <a:blipFill>
            <a:blip r:embed="rId2"/>
            <a:stretch>
              <a:fillRect l="0" t="-1900" r="0" b="-674"/>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7577" y="679190"/>
            <a:ext cx="16401723" cy="8836428"/>
          </a:xfrm>
          <a:custGeom>
            <a:avLst/>
            <a:gdLst/>
            <a:ahLst/>
            <a:cxnLst/>
            <a:rect r="r" b="b" t="t" l="l"/>
            <a:pathLst>
              <a:path h="8836428" w="16401723">
                <a:moveTo>
                  <a:pt x="0" y="0"/>
                </a:moveTo>
                <a:lnTo>
                  <a:pt x="16401723" y="0"/>
                </a:lnTo>
                <a:lnTo>
                  <a:pt x="16401723" y="8836428"/>
                </a:lnTo>
                <a:lnTo>
                  <a:pt x="0" y="8836428"/>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23668" y="585995"/>
            <a:ext cx="16785343" cy="9085067"/>
          </a:xfrm>
          <a:custGeom>
            <a:avLst/>
            <a:gdLst/>
            <a:ahLst/>
            <a:cxnLst/>
            <a:rect r="r" b="b" t="t" l="l"/>
            <a:pathLst>
              <a:path h="9085067" w="16785343">
                <a:moveTo>
                  <a:pt x="0" y="0"/>
                </a:moveTo>
                <a:lnTo>
                  <a:pt x="16785343" y="0"/>
                </a:lnTo>
                <a:lnTo>
                  <a:pt x="16785343" y="9085067"/>
                </a:lnTo>
                <a:lnTo>
                  <a:pt x="0" y="9085067"/>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3086100" cy="10287000"/>
            <a:chOff x="0" y="0"/>
            <a:chExt cx="812800" cy="2709333"/>
          </a:xfrm>
        </p:grpSpPr>
        <p:sp>
          <p:nvSpPr>
            <p:cNvPr name="Freeform 3" id="3"/>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4" id="4"/>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3648322" y="4106715"/>
            <a:ext cx="10991397" cy="1627688"/>
          </a:xfrm>
          <a:prstGeom prst="rect">
            <a:avLst/>
          </a:prstGeom>
        </p:spPr>
        <p:txBody>
          <a:bodyPr anchor="t" rtlCol="false" tIns="0" lIns="0" bIns="0" rIns="0">
            <a:spAutoFit/>
          </a:bodyPr>
          <a:lstStyle/>
          <a:p>
            <a:pPr>
              <a:lnSpc>
                <a:spcPts val="13343"/>
              </a:lnSpc>
              <a:spcBef>
                <a:spcPct val="0"/>
              </a:spcBef>
            </a:pPr>
            <a:r>
              <a:rPr lang="en-US" sz="9530">
                <a:solidFill>
                  <a:srgbClr val="593C8F"/>
                </a:solidFill>
                <a:latin typeface="League Spartan"/>
              </a:rPr>
              <a:t>THANKYOU</a:t>
            </a:r>
          </a:p>
        </p:txBody>
      </p:sp>
      <p:sp>
        <p:nvSpPr>
          <p:cNvPr name="AutoShape 6" id="6"/>
          <p:cNvSpPr/>
          <p:nvPr/>
        </p:nvSpPr>
        <p:spPr>
          <a:xfrm flipV="true">
            <a:off x="3648322" y="5611372"/>
            <a:ext cx="9687995" cy="20505"/>
          </a:xfrm>
          <a:prstGeom prst="line">
            <a:avLst/>
          </a:prstGeom>
          <a:ln cap="flat" w="38100">
            <a:solidFill>
              <a:srgbClr val="000000"/>
            </a:solidFill>
            <a:prstDash val="solid"/>
            <a:headEnd type="none" len="sm" w="sm"/>
            <a:tailEnd type="none" len="sm" w="sm"/>
          </a:ln>
        </p:spPr>
      </p:sp>
      <p:sp>
        <p:nvSpPr>
          <p:cNvPr name="Freeform 7" id="7"/>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4228803" y="2474016"/>
            <a:ext cx="2711559" cy="3148210"/>
          </a:xfrm>
          <a:custGeom>
            <a:avLst/>
            <a:gdLst/>
            <a:ahLst/>
            <a:cxnLst/>
            <a:rect r="r" b="b" t="t" l="l"/>
            <a:pathLst>
              <a:path h="3148210" w="2711559">
                <a:moveTo>
                  <a:pt x="0" y="0"/>
                </a:moveTo>
                <a:lnTo>
                  <a:pt x="2711558" y="0"/>
                </a:lnTo>
                <a:lnTo>
                  <a:pt x="2711558" y="3148210"/>
                </a:lnTo>
                <a:lnTo>
                  <a:pt x="0" y="3148210"/>
                </a:lnTo>
                <a:lnTo>
                  <a:pt x="0" y="0"/>
                </a:lnTo>
                <a:close/>
              </a:path>
            </a:pathLst>
          </a:custGeom>
          <a:blipFill>
            <a:blip r:embed="rId3"/>
            <a:stretch>
              <a:fillRect l="-12843" t="0" r="-6915" b="-3148"/>
            </a:stretch>
          </a:blipFill>
        </p:spPr>
      </p:sp>
      <p:sp>
        <p:nvSpPr>
          <p:cNvPr name="Freeform 4" id="4"/>
          <p:cNvSpPr/>
          <p:nvPr/>
        </p:nvSpPr>
        <p:spPr>
          <a:xfrm flipH="false" flipV="false" rot="0">
            <a:off x="1244723" y="2240088"/>
            <a:ext cx="2655405" cy="3148210"/>
          </a:xfrm>
          <a:custGeom>
            <a:avLst/>
            <a:gdLst/>
            <a:ahLst/>
            <a:cxnLst/>
            <a:rect r="r" b="b" t="t" l="l"/>
            <a:pathLst>
              <a:path h="3148210" w="2655405">
                <a:moveTo>
                  <a:pt x="0" y="0"/>
                </a:moveTo>
                <a:lnTo>
                  <a:pt x="2655405" y="0"/>
                </a:lnTo>
                <a:lnTo>
                  <a:pt x="2655405" y="3148210"/>
                </a:lnTo>
                <a:lnTo>
                  <a:pt x="0" y="3148210"/>
                </a:lnTo>
                <a:lnTo>
                  <a:pt x="0" y="0"/>
                </a:lnTo>
                <a:close/>
              </a:path>
            </a:pathLst>
          </a:custGeom>
          <a:blipFill>
            <a:blip r:embed="rId4"/>
            <a:stretch>
              <a:fillRect l="0" t="0" r="0" b="0"/>
            </a:stretch>
          </a:blipFill>
        </p:spPr>
      </p:sp>
      <p:sp>
        <p:nvSpPr>
          <p:cNvPr name="Freeform 5" id="5"/>
          <p:cNvSpPr/>
          <p:nvPr/>
        </p:nvSpPr>
        <p:spPr>
          <a:xfrm flipH="false" flipV="false" rot="0">
            <a:off x="4567449" y="6160333"/>
            <a:ext cx="2818281" cy="3215881"/>
          </a:xfrm>
          <a:custGeom>
            <a:avLst/>
            <a:gdLst/>
            <a:ahLst/>
            <a:cxnLst/>
            <a:rect r="r" b="b" t="t" l="l"/>
            <a:pathLst>
              <a:path h="3215881" w="2818281">
                <a:moveTo>
                  <a:pt x="0" y="0"/>
                </a:moveTo>
                <a:lnTo>
                  <a:pt x="2818281" y="0"/>
                </a:lnTo>
                <a:lnTo>
                  <a:pt x="2818281" y="3215881"/>
                </a:lnTo>
                <a:lnTo>
                  <a:pt x="0" y="3215881"/>
                </a:lnTo>
                <a:lnTo>
                  <a:pt x="0" y="0"/>
                </a:lnTo>
                <a:close/>
              </a:path>
            </a:pathLst>
          </a:custGeom>
          <a:blipFill>
            <a:blip r:embed="rId5"/>
            <a:stretch>
              <a:fillRect l="0" t="0" r="0" b="0"/>
            </a:stretch>
          </a:blipFill>
        </p:spPr>
      </p:sp>
      <p:sp>
        <p:nvSpPr>
          <p:cNvPr name="Freeform 6" id="6"/>
          <p:cNvSpPr/>
          <p:nvPr/>
        </p:nvSpPr>
        <p:spPr>
          <a:xfrm flipH="false" flipV="false" rot="0">
            <a:off x="10778254" y="6161510"/>
            <a:ext cx="2587777" cy="2990815"/>
          </a:xfrm>
          <a:custGeom>
            <a:avLst/>
            <a:gdLst/>
            <a:ahLst/>
            <a:cxnLst/>
            <a:rect r="r" b="b" t="t" l="l"/>
            <a:pathLst>
              <a:path h="2990815" w="2587777">
                <a:moveTo>
                  <a:pt x="0" y="0"/>
                </a:moveTo>
                <a:lnTo>
                  <a:pt x="2587778" y="0"/>
                </a:lnTo>
                <a:lnTo>
                  <a:pt x="2587778" y="2990815"/>
                </a:lnTo>
                <a:lnTo>
                  <a:pt x="0" y="2990815"/>
                </a:lnTo>
                <a:lnTo>
                  <a:pt x="0" y="0"/>
                </a:lnTo>
                <a:close/>
              </a:path>
            </a:pathLst>
          </a:custGeom>
          <a:blipFill>
            <a:blip r:embed="rId6"/>
            <a:stretch>
              <a:fillRect l="-4397" t="0" r="-13714" b="0"/>
            </a:stretch>
          </a:blipFill>
        </p:spPr>
      </p:sp>
      <p:sp>
        <p:nvSpPr>
          <p:cNvPr name="Freeform 7" id="7"/>
          <p:cNvSpPr/>
          <p:nvPr/>
        </p:nvSpPr>
        <p:spPr>
          <a:xfrm flipH="false" flipV="false" rot="0">
            <a:off x="7553206" y="2240088"/>
            <a:ext cx="3022518" cy="3148210"/>
          </a:xfrm>
          <a:custGeom>
            <a:avLst/>
            <a:gdLst/>
            <a:ahLst/>
            <a:cxnLst/>
            <a:rect r="r" b="b" t="t" l="l"/>
            <a:pathLst>
              <a:path h="3148210" w="3022518">
                <a:moveTo>
                  <a:pt x="0" y="0"/>
                </a:moveTo>
                <a:lnTo>
                  <a:pt x="3022518" y="0"/>
                </a:lnTo>
                <a:lnTo>
                  <a:pt x="3022518" y="3148210"/>
                </a:lnTo>
                <a:lnTo>
                  <a:pt x="0" y="3148210"/>
                </a:lnTo>
                <a:lnTo>
                  <a:pt x="0" y="0"/>
                </a:lnTo>
                <a:close/>
              </a:path>
            </a:pathLst>
          </a:custGeom>
          <a:blipFill>
            <a:blip r:embed="rId7"/>
            <a:stretch>
              <a:fillRect l="-12408" t="-13026" r="-5317" b="0"/>
            </a:stretch>
          </a:blipFill>
        </p:spPr>
      </p:sp>
      <p:sp>
        <p:nvSpPr>
          <p:cNvPr name="TextBox 8" id="8"/>
          <p:cNvSpPr txBox="true"/>
          <p:nvPr/>
        </p:nvSpPr>
        <p:spPr>
          <a:xfrm rot="0">
            <a:off x="5473876" y="256914"/>
            <a:ext cx="8513823" cy="1381646"/>
          </a:xfrm>
          <a:prstGeom prst="rect">
            <a:avLst/>
          </a:prstGeom>
        </p:spPr>
        <p:txBody>
          <a:bodyPr anchor="t" rtlCol="false" tIns="0" lIns="0" bIns="0" rIns="0">
            <a:spAutoFit/>
          </a:bodyPr>
          <a:lstStyle/>
          <a:p>
            <a:pPr>
              <a:lnSpc>
                <a:spcPts val="11204"/>
              </a:lnSpc>
            </a:pPr>
            <a:r>
              <a:rPr lang="en-US" sz="8003" spc="-80">
                <a:solidFill>
                  <a:srgbClr val="593C8F"/>
                </a:solidFill>
                <a:latin typeface="Roboto Bold"/>
              </a:rPr>
              <a:t>GROUP MEMBERS</a:t>
            </a:r>
          </a:p>
        </p:txBody>
      </p:sp>
      <p:sp>
        <p:nvSpPr>
          <p:cNvPr name="TextBox 9" id="9"/>
          <p:cNvSpPr txBox="true"/>
          <p:nvPr/>
        </p:nvSpPr>
        <p:spPr>
          <a:xfrm rot="0">
            <a:off x="899871" y="5507926"/>
            <a:ext cx="3345109" cy="652407"/>
          </a:xfrm>
          <a:prstGeom prst="rect">
            <a:avLst/>
          </a:prstGeom>
        </p:spPr>
        <p:txBody>
          <a:bodyPr anchor="t" rtlCol="false" tIns="0" lIns="0" bIns="0" rIns="0">
            <a:spAutoFit/>
          </a:bodyPr>
          <a:lstStyle/>
          <a:p>
            <a:pPr>
              <a:lnSpc>
                <a:spcPts val="5432"/>
              </a:lnSpc>
            </a:pPr>
            <a:r>
              <a:rPr lang="en-US" sz="3621">
                <a:solidFill>
                  <a:srgbClr val="593C8F"/>
                </a:solidFill>
                <a:latin typeface="Roboto"/>
              </a:rPr>
              <a:t>Suyesha Lamne</a:t>
            </a:r>
          </a:p>
        </p:txBody>
      </p:sp>
      <p:sp>
        <p:nvSpPr>
          <p:cNvPr name="TextBox 10" id="10"/>
          <p:cNvSpPr txBox="true"/>
          <p:nvPr/>
        </p:nvSpPr>
        <p:spPr>
          <a:xfrm rot="0">
            <a:off x="13620688" y="5509103"/>
            <a:ext cx="3927788" cy="652407"/>
          </a:xfrm>
          <a:prstGeom prst="rect">
            <a:avLst/>
          </a:prstGeom>
        </p:spPr>
        <p:txBody>
          <a:bodyPr anchor="t" rtlCol="false" tIns="0" lIns="0" bIns="0" rIns="0">
            <a:spAutoFit/>
          </a:bodyPr>
          <a:lstStyle/>
          <a:p>
            <a:pPr>
              <a:lnSpc>
                <a:spcPts val="5432"/>
              </a:lnSpc>
            </a:pPr>
            <a:r>
              <a:rPr lang="en-US" sz="3621">
                <a:solidFill>
                  <a:srgbClr val="593C8F"/>
                </a:solidFill>
                <a:latin typeface="Roboto"/>
              </a:rPr>
              <a:t>Priyanka Ramesh</a:t>
            </a:r>
          </a:p>
        </p:txBody>
      </p:sp>
      <p:sp>
        <p:nvSpPr>
          <p:cNvPr name="TextBox 11" id="11"/>
          <p:cNvSpPr txBox="true"/>
          <p:nvPr/>
        </p:nvSpPr>
        <p:spPr>
          <a:xfrm rot="0">
            <a:off x="7766894" y="5409023"/>
            <a:ext cx="3927788" cy="652407"/>
          </a:xfrm>
          <a:prstGeom prst="rect">
            <a:avLst/>
          </a:prstGeom>
        </p:spPr>
        <p:txBody>
          <a:bodyPr anchor="t" rtlCol="false" tIns="0" lIns="0" bIns="0" rIns="0">
            <a:spAutoFit/>
          </a:bodyPr>
          <a:lstStyle/>
          <a:p>
            <a:pPr>
              <a:lnSpc>
                <a:spcPts val="5432"/>
              </a:lnSpc>
            </a:pPr>
            <a:r>
              <a:rPr lang="en-US" sz="3621">
                <a:solidFill>
                  <a:srgbClr val="593C8F"/>
                </a:solidFill>
                <a:latin typeface="Roboto"/>
              </a:rPr>
              <a:t>Prachi Chatur</a:t>
            </a:r>
          </a:p>
        </p:txBody>
      </p:sp>
      <p:sp>
        <p:nvSpPr>
          <p:cNvPr name="TextBox 12" id="12"/>
          <p:cNvSpPr txBox="true"/>
          <p:nvPr/>
        </p:nvSpPr>
        <p:spPr>
          <a:xfrm rot="0">
            <a:off x="4567449" y="9413053"/>
            <a:ext cx="3927788" cy="652407"/>
          </a:xfrm>
          <a:prstGeom prst="rect">
            <a:avLst/>
          </a:prstGeom>
        </p:spPr>
        <p:txBody>
          <a:bodyPr anchor="t" rtlCol="false" tIns="0" lIns="0" bIns="0" rIns="0">
            <a:spAutoFit/>
          </a:bodyPr>
          <a:lstStyle/>
          <a:p>
            <a:pPr>
              <a:lnSpc>
                <a:spcPts val="5432"/>
              </a:lnSpc>
            </a:pPr>
            <a:r>
              <a:rPr lang="en-US" sz="3621">
                <a:solidFill>
                  <a:srgbClr val="593C8F"/>
                </a:solidFill>
                <a:latin typeface="Roboto"/>
              </a:rPr>
              <a:t>Mukul Desai</a:t>
            </a:r>
          </a:p>
        </p:txBody>
      </p:sp>
      <p:sp>
        <p:nvSpPr>
          <p:cNvPr name="TextBox 13" id="13"/>
          <p:cNvSpPr txBox="true"/>
          <p:nvPr/>
        </p:nvSpPr>
        <p:spPr>
          <a:xfrm rot="0">
            <a:off x="10778254" y="9413053"/>
            <a:ext cx="3927788" cy="652407"/>
          </a:xfrm>
          <a:prstGeom prst="rect">
            <a:avLst/>
          </a:prstGeom>
        </p:spPr>
        <p:txBody>
          <a:bodyPr anchor="t" rtlCol="false" tIns="0" lIns="0" bIns="0" rIns="0">
            <a:spAutoFit/>
          </a:bodyPr>
          <a:lstStyle/>
          <a:p>
            <a:pPr>
              <a:lnSpc>
                <a:spcPts val="5432"/>
              </a:lnSpc>
            </a:pPr>
            <a:r>
              <a:rPr lang="en-US" sz="3621">
                <a:solidFill>
                  <a:srgbClr val="593C8F"/>
                </a:solidFill>
                <a:latin typeface="Roboto"/>
              </a:rPr>
              <a:t>Ramy Solanki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499600" cy="10287000"/>
            <a:chOff x="0" y="0"/>
            <a:chExt cx="2501952" cy="2709333"/>
          </a:xfrm>
        </p:grpSpPr>
        <p:sp>
          <p:nvSpPr>
            <p:cNvPr name="Freeform 3" id="3"/>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4" id="4"/>
            <p:cNvSpPr txBox="true"/>
            <p:nvPr/>
          </p:nvSpPr>
          <p:spPr>
            <a:xfrm>
              <a:off x="0" y="-47625"/>
              <a:ext cx="2501952" cy="275695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20" y="1513871"/>
            <a:ext cx="6417963" cy="738238"/>
          </a:xfrm>
          <a:prstGeom prst="rect">
            <a:avLst/>
          </a:prstGeom>
        </p:spPr>
        <p:txBody>
          <a:bodyPr anchor="t" rtlCol="false" tIns="0" lIns="0" bIns="0" rIns="0">
            <a:spAutoFit/>
          </a:bodyPr>
          <a:lstStyle/>
          <a:p>
            <a:pPr>
              <a:lnSpc>
                <a:spcPts val="6018"/>
              </a:lnSpc>
              <a:spcBef>
                <a:spcPct val="0"/>
              </a:spcBef>
            </a:pPr>
            <a:r>
              <a:rPr lang="en-US" sz="4298">
                <a:solidFill>
                  <a:srgbClr val="FFFFFF"/>
                </a:solidFill>
                <a:latin typeface="League Spartan"/>
              </a:rPr>
              <a:t>STOCKIFY</a:t>
            </a:r>
          </a:p>
        </p:txBody>
      </p:sp>
      <p:sp>
        <p:nvSpPr>
          <p:cNvPr name="AutoShape 6" id="6"/>
          <p:cNvSpPr/>
          <p:nvPr/>
        </p:nvSpPr>
        <p:spPr>
          <a:xfrm flipV="true">
            <a:off x="1029792" y="2233059"/>
            <a:ext cx="5761990" cy="19050"/>
          </a:xfrm>
          <a:prstGeom prst="line">
            <a:avLst/>
          </a:prstGeom>
          <a:ln cap="flat" w="38100">
            <a:solidFill>
              <a:srgbClr val="FFFFFF"/>
            </a:solidFill>
            <a:prstDash val="solid"/>
            <a:headEnd type="none" len="sm" w="sm"/>
            <a:tailEnd type="none" len="sm" w="sm"/>
          </a:ln>
        </p:spPr>
      </p:sp>
      <p:grpSp>
        <p:nvGrpSpPr>
          <p:cNvPr name="Group 7" id="7"/>
          <p:cNvGrpSpPr>
            <a:grpSpLocks noChangeAspect="true"/>
          </p:cNvGrpSpPr>
          <p:nvPr/>
        </p:nvGrpSpPr>
        <p:grpSpPr>
          <a:xfrm rot="0">
            <a:off x="8583333" y="1209088"/>
            <a:ext cx="7618923" cy="7868824"/>
            <a:chOff x="0" y="0"/>
            <a:chExt cx="6350000" cy="6558280"/>
          </a:xfrm>
        </p:grpSpPr>
        <p:sp>
          <p:nvSpPr>
            <p:cNvPr name="Freeform 8" id="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0" t="-22698" r="0" b="-22698"/>
              </a:stretch>
            </a:blipFill>
          </p:spPr>
        </p:sp>
        <p:sp>
          <p:nvSpPr>
            <p:cNvPr name="Freeform 9" id="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name="TextBox 10" id="10"/>
          <p:cNvSpPr txBox="true"/>
          <p:nvPr/>
        </p:nvSpPr>
        <p:spPr>
          <a:xfrm rot="0">
            <a:off x="546831" y="4143825"/>
            <a:ext cx="8036502" cy="5498852"/>
          </a:xfrm>
          <a:prstGeom prst="rect">
            <a:avLst/>
          </a:prstGeom>
        </p:spPr>
        <p:txBody>
          <a:bodyPr anchor="t" rtlCol="false" tIns="0" lIns="0" bIns="0" rIns="0">
            <a:spAutoFit/>
          </a:bodyPr>
          <a:lstStyle/>
          <a:p>
            <a:pPr>
              <a:lnSpc>
                <a:spcPts val="4439"/>
              </a:lnSpc>
              <a:spcBef>
                <a:spcPct val="0"/>
              </a:spcBef>
            </a:pPr>
            <a:r>
              <a:rPr lang="en-US" sz="3170">
                <a:solidFill>
                  <a:srgbClr val="FFFFFF"/>
                </a:solidFill>
                <a:latin typeface="Poppins"/>
              </a:rPr>
              <a:t>StockiFy aims to provide users with a comprehensive and user-friendly platform for stock trading. The platform will leverage cutting-edge technologies to offer intelligent features and tools to enhance the trading experience. With an intuitive interface and robust backend infrastructure, it will cater to both novice investors and seasoned traders.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4186537" y="1784786"/>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FEATURES</a:t>
            </a:r>
          </a:p>
        </p:txBody>
      </p:sp>
      <p:sp>
        <p:nvSpPr>
          <p:cNvPr name="AutoShape 4" id="4"/>
          <p:cNvSpPr/>
          <p:nvPr/>
        </p:nvSpPr>
        <p:spPr>
          <a:xfrm>
            <a:off x="4187609" y="2542074"/>
            <a:ext cx="2618740"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1037253" y="1116529"/>
            <a:ext cx="5993196" cy="8053941"/>
            <a:chOff x="0" y="0"/>
            <a:chExt cx="3663950" cy="4923790"/>
          </a:xfrm>
        </p:grpSpPr>
        <p:sp>
          <p:nvSpPr>
            <p:cNvPr name="Freeform 9" id="9"/>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51216" t="0" r="-51216" b="0"/>
              </a:stretch>
            </a:blipFill>
          </p:spPr>
        </p:sp>
        <p:sp>
          <p:nvSpPr>
            <p:cNvPr name="Freeform 10" id="10"/>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sp>
        <p:nvSpPr>
          <p:cNvPr name="Freeform 11" id="11"/>
          <p:cNvSpPr/>
          <p:nvPr/>
        </p:nvSpPr>
        <p:spPr>
          <a:xfrm flipH="false" flipV="false" rot="0">
            <a:off x="4189304" y="8617964"/>
            <a:ext cx="2087283" cy="521821"/>
          </a:xfrm>
          <a:custGeom>
            <a:avLst/>
            <a:gdLst/>
            <a:ahLst/>
            <a:cxnLst/>
            <a:rect r="r" b="b" t="t" l="l"/>
            <a:pathLst>
              <a:path h="521821" w="2087283">
                <a:moveTo>
                  <a:pt x="0" y="0"/>
                </a:moveTo>
                <a:lnTo>
                  <a:pt x="2087283" y="0"/>
                </a:lnTo>
                <a:lnTo>
                  <a:pt x="2087283" y="521821"/>
                </a:lnTo>
                <a:lnTo>
                  <a:pt x="0" y="5218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3466995" y="4400046"/>
            <a:ext cx="8359505" cy="3194101"/>
          </a:xfrm>
          <a:prstGeom prst="rect">
            <a:avLst/>
          </a:prstGeom>
        </p:spPr>
        <p:txBody>
          <a:bodyPr anchor="t" rtlCol="false" tIns="0" lIns="0" bIns="0" rIns="0">
            <a:spAutoFit/>
          </a:bodyPr>
          <a:lstStyle/>
          <a:p>
            <a:pPr>
              <a:lnSpc>
                <a:spcPts val="4291"/>
              </a:lnSpc>
            </a:pPr>
            <a:r>
              <a:rPr lang="en-US" sz="3065">
                <a:solidFill>
                  <a:srgbClr val="000000"/>
                </a:solidFill>
                <a:latin typeface="Poppins"/>
              </a:rPr>
              <a:t>User Registration/Login</a:t>
            </a:r>
          </a:p>
          <a:p>
            <a:pPr>
              <a:lnSpc>
                <a:spcPts val="4291"/>
              </a:lnSpc>
            </a:pPr>
            <a:r>
              <a:rPr lang="en-US" sz="3065">
                <a:solidFill>
                  <a:srgbClr val="000000"/>
                </a:solidFill>
                <a:latin typeface="Poppins"/>
              </a:rPr>
              <a:t>Dashboard/ Portfolio</a:t>
            </a:r>
          </a:p>
          <a:p>
            <a:pPr>
              <a:lnSpc>
                <a:spcPts val="4291"/>
              </a:lnSpc>
            </a:pPr>
            <a:r>
              <a:rPr lang="en-US" sz="3065">
                <a:solidFill>
                  <a:srgbClr val="000000"/>
                </a:solidFill>
                <a:latin typeface="Poppins"/>
              </a:rPr>
              <a:t>Real-time Market Data/ News</a:t>
            </a:r>
          </a:p>
          <a:p>
            <a:pPr>
              <a:lnSpc>
                <a:spcPts val="4291"/>
              </a:lnSpc>
            </a:pPr>
            <a:r>
              <a:rPr lang="en-US" sz="3065">
                <a:solidFill>
                  <a:srgbClr val="000000"/>
                </a:solidFill>
                <a:latin typeface="Poppins"/>
              </a:rPr>
              <a:t>Stock Search</a:t>
            </a:r>
          </a:p>
          <a:p>
            <a:pPr>
              <a:lnSpc>
                <a:spcPts val="4291"/>
              </a:lnSpc>
            </a:pPr>
            <a:r>
              <a:rPr lang="en-US" sz="3065">
                <a:solidFill>
                  <a:srgbClr val="000000"/>
                </a:solidFill>
                <a:latin typeface="Poppins"/>
              </a:rPr>
              <a:t>Settings</a:t>
            </a:r>
          </a:p>
          <a:p>
            <a:pPr>
              <a:lnSpc>
                <a:spcPts val="4291"/>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00" y="1494821"/>
            <a:ext cx="4957463" cy="2261639"/>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USER REGISTRATION/ LOGIN</a:t>
            </a:r>
          </a:p>
        </p:txBody>
      </p:sp>
      <p:grpSp>
        <p:nvGrpSpPr>
          <p:cNvPr name="Group 4" id="4"/>
          <p:cNvGrpSpPr/>
          <p:nvPr/>
        </p:nvGrpSpPr>
        <p:grpSpPr>
          <a:xfrm rot="0">
            <a:off x="1520190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7" id="7"/>
          <p:cNvGrpSpPr>
            <a:grpSpLocks noChangeAspect="true"/>
          </p:cNvGrpSpPr>
          <p:nvPr/>
        </p:nvGrpSpPr>
        <p:grpSpPr>
          <a:xfrm rot="0">
            <a:off x="9493250" y="956528"/>
            <a:ext cx="6289724" cy="8373944"/>
            <a:chOff x="0" y="0"/>
            <a:chExt cx="3663950" cy="4878070"/>
          </a:xfrm>
        </p:grpSpPr>
        <p:sp>
          <p:nvSpPr>
            <p:cNvPr name="Freeform 8" id="8"/>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50921" t="0" r="-50921" b="0"/>
              </a:stretch>
            </a:blipFill>
          </p:spPr>
        </p:sp>
        <p:sp>
          <p:nvSpPr>
            <p:cNvPr name="Freeform 9" id="9"/>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000000"/>
            </a:solidFill>
          </p:spPr>
        </p:sp>
      </p:grpSp>
      <p:sp>
        <p:nvSpPr>
          <p:cNvPr name="TextBox 10" id="10"/>
          <p:cNvSpPr txBox="true"/>
          <p:nvPr/>
        </p:nvSpPr>
        <p:spPr>
          <a:xfrm rot="0">
            <a:off x="361143" y="5123348"/>
            <a:ext cx="8554995" cy="3819772"/>
          </a:xfrm>
          <a:prstGeom prst="rect">
            <a:avLst/>
          </a:prstGeom>
        </p:spPr>
        <p:txBody>
          <a:bodyPr anchor="t" rtlCol="false" tIns="0" lIns="0" bIns="0" rIns="0">
            <a:spAutoFit/>
          </a:bodyPr>
          <a:lstStyle/>
          <a:p>
            <a:pPr marL="677210" indent="-338605" lvl="1">
              <a:lnSpc>
                <a:spcPts val="4391"/>
              </a:lnSpc>
              <a:buFont typeface="Arial"/>
              <a:buChar char="•"/>
            </a:pPr>
            <a:r>
              <a:rPr lang="en-US" sz="3136">
                <a:solidFill>
                  <a:srgbClr val="000000"/>
                </a:solidFill>
                <a:latin typeface="Poppins"/>
              </a:rPr>
              <a:t>When a use</a:t>
            </a:r>
            <a:r>
              <a:rPr lang="en-US" sz="3136">
                <a:solidFill>
                  <a:srgbClr val="000000"/>
                </a:solidFill>
                <a:latin typeface="Poppins"/>
              </a:rPr>
              <a:t>r visits the Stockify website for the first time, they are typically prompted to create an account. </a:t>
            </a:r>
          </a:p>
          <a:p>
            <a:pPr marL="677210" indent="-338605" lvl="1">
              <a:lnSpc>
                <a:spcPts val="4391"/>
              </a:lnSpc>
              <a:buFont typeface="Arial"/>
              <a:buChar char="•"/>
            </a:pPr>
            <a:r>
              <a:rPr lang="en-US" sz="3136">
                <a:solidFill>
                  <a:srgbClr val="000000"/>
                </a:solidFill>
                <a:latin typeface="Poppins"/>
              </a:rPr>
              <a:t>Once a user has registered, they can log in to their account using their chosen username and password.</a:t>
            </a:r>
          </a:p>
          <a:p>
            <a:pPr>
              <a:lnSpc>
                <a:spcPts val="4391"/>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7223" y="306851"/>
            <a:ext cx="15593549" cy="9422066"/>
          </a:xfrm>
          <a:custGeom>
            <a:avLst/>
            <a:gdLst/>
            <a:ahLst/>
            <a:cxnLst/>
            <a:rect r="r" b="b" t="t" l="l"/>
            <a:pathLst>
              <a:path h="9422066" w="15593549">
                <a:moveTo>
                  <a:pt x="0" y="0"/>
                </a:moveTo>
                <a:lnTo>
                  <a:pt x="15593549" y="0"/>
                </a:lnTo>
                <a:lnTo>
                  <a:pt x="15593549" y="9422066"/>
                </a:lnTo>
                <a:lnTo>
                  <a:pt x="0" y="9422066"/>
                </a:lnTo>
                <a:lnTo>
                  <a:pt x="0" y="0"/>
                </a:lnTo>
                <a:close/>
              </a:path>
            </a:pathLst>
          </a:custGeom>
          <a:blipFill>
            <a:blip r:embed="rId2"/>
            <a:stretch>
              <a:fillRect l="-6142" t="0" r="-6142"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499600" cy="10287000"/>
            <a:chOff x="0" y="0"/>
            <a:chExt cx="2501952" cy="2709333"/>
          </a:xfrm>
        </p:grpSpPr>
        <p:sp>
          <p:nvSpPr>
            <p:cNvPr name="Freeform 3" id="3"/>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4" id="4"/>
            <p:cNvSpPr txBox="true"/>
            <p:nvPr/>
          </p:nvSpPr>
          <p:spPr>
            <a:xfrm>
              <a:off x="0" y="-47625"/>
              <a:ext cx="2501952" cy="275695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20" y="1513871"/>
            <a:ext cx="6417963" cy="738238"/>
          </a:xfrm>
          <a:prstGeom prst="rect">
            <a:avLst/>
          </a:prstGeom>
        </p:spPr>
        <p:txBody>
          <a:bodyPr anchor="t" rtlCol="false" tIns="0" lIns="0" bIns="0" rIns="0">
            <a:spAutoFit/>
          </a:bodyPr>
          <a:lstStyle/>
          <a:p>
            <a:pPr>
              <a:lnSpc>
                <a:spcPts val="6018"/>
              </a:lnSpc>
              <a:spcBef>
                <a:spcPct val="0"/>
              </a:spcBef>
            </a:pPr>
            <a:r>
              <a:rPr lang="en-US" sz="4298">
                <a:solidFill>
                  <a:srgbClr val="FFFFFF"/>
                </a:solidFill>
                <a:latin typeface="League Spartan"/>
              </a:rPr>
              <a:t>DASHBOARD</a:t>
            </a:r>
          </a:p>
        </p:txBody>
      </p:sp>
      <p:sp>
        <p:nvSpPr>
          <p:cNvPr name="AutoShape 6" id="6"/>
          <p:cNvSpPr/>
          <p:nvPr/>
        </p:nvSpPr>
        <p:spPr>
          <a:xfrm flipV="true">
            <a:off x="1029792" y="2233059"/>
            <a:ext cx="5761990" cy="19050"/>
          </a:xfrm>
          <a:prstGeom prst="line">
            <a:avLst/>
          </a:prstGeom>
          <a:ln cap="flat" w="38100">
            <a:solidFill>
              <a:srgbClr val="FFFFFF"/>
            </a:solidFill>
            <a:prstDash val="solid"/>
            <a:headEnd type="none" len="sm" w="sm"/>
            <a:tailEnd type="none" len="sm" w="sm"/>
          </a:ln>
        </p:spPr>
      </p:sp>
      <p:grpSp>
        <p:nvGrpSpPr>
          <p:cNvPr name="Group 7" id="7"/>
          <p:cNvGrpSpPr>
            <a:grpSpLocks noChangeAspect="true"/>
          </p:cNvGrpSpPr>
          <p:nvPr/>
        </p:nvGrpSpPr>
        <p:grpSpPr>
          <a:xfrm rot="0">
            <a:off x="8583333" y="1209088"/>
            <a:ext cx="7618923" cy="7868824"/>
            <a:chOff x="0" y="0"/>
            <a:chExt cx="6350000" cy="6558280"/>
          </a:xfrm>
        </p:grpSpPr>
        <p:sp>
          <p:nvSpPr>
            <p:cNvPr name="Freeform 8" id="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0" t="-22698" r="0" b="-22698"/>
              </a:stretch>
            </a:blipFill>
          </p:spPr>
        </p:sp>
        <p:sp>
          <p:nvSpPr>
            <p:cNvPr name="Freeform 9" id="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name="TextBox 10" id="10"/>
          <p:cNvSpPr txBox="true"/>
          <p:nvPr/>
        </p:nvSpPr>
        <p:spPr>
          <a:xfrm rot="0">
            <a:off x="546831" y="4143825"/>
            <a:ext cx="8036502" cy="6048218"/>
          </a:xfrm>
          <a:prstGeom prst="rect">
            <a:avLst/>
          </a:prstGeom>
        </p:spPr>
        <p:txBody>
          <a:bodyPr anchor="t" rtlCol="false" tIns="0" lIns="0" bIns="0" rIns="0">
            <a:spAutoFit/>
          </a:bodyPr>
          <a:lstStyle/>
          <a:p>
            <a:pPr marL="684574" indent="-342287" lvl="1">
              <a:lnSpc>
                <a:spcPts val="4439"/>
              </a:lnSpc>
              <a:buFont typeface="Arial"/>
              <a:buChar char="•"/>
            </a:pPr>
            <a:r>
              <a:rPr lang="en-US" sz="3170">
                <a:solidFill>
                  <a:srgbClr val="FFFFFF"/>
                </a:solidFill>
                <a:latin typeface="Poppins"/>
              </a:rPr>
              <a:t>Available Funds: Displays the current balance available in the user’s account.</a:t>
            </a:r>
          </a:p>
          <a:p>
            <a:pPr marL="684574" indent="-342287" lvl="1">
              <a:lnSpc>
                <a:spcPts val="4439"/>
              </a:lnSpc>
              <a:buFont typeface="Arial"/>
              <a:buChar char="•"/>
            </a:pPr>
            <a:r>
              <a:rPr lang="en-US" sz="3170">
                <a:solidFill>
                  <a:srgbClr val="FFFFFF"/>
                </a:solidFill>
                <a:latin typeface="Poppins"/>
              </a:rPr>
              <a:t>Stocks You Bought: Summarizes owned stocks.</a:t>
            </a:r>
          </a:p>
          <a:p>
            <a:pPr marL="684574" indent="-342287" lvl="1">
              <a:lnSpc>
                <a:spcPts val="4439"/>
              </a:lnSpc>
              <a:buFont typeface="Arial"/>
              <a:buChar char="•"/>
            </a:pPr>
            <a:r>
              <a:rPr lang="en-US" sz="3170">
                <a:solidFill>
                  <a:srgbClr val="FFFFFF"/>
                </a:solidFill>
                <a:latin typeface="Poppins"/>
              </a:rPr>
              <a:t>Real-time Stock Graph: Shows dynamic price movements of selected stocks or indices, aiding in decision-making.</a:t>
            </a:r>
          </a:p>
          <a:p>
            <a:pPr marL="684574" indent="-342287" lvl="1">
              <a:lnSpc>
                <a:spcPts val="4439"/>
              </a:lnSpc>
              <a:spcBef>
                <a:spcPct val="0"/>
              </a:spcBef>
              <a:buFont typeface="Arial"/>
              <a:buChar char="•"/>
            </a:pPr>
            <a:r>
              <a:rPr lang="en-US" sz="3170">
                <a:solidFill>
                  <a:srgbClr val="FFFFFF"/>
                </a:solidFill>
                <a:latin typeface="Poppins"/>
              </a:rPr>
              <a:t>Users can purchase or sell stocks.</a:t>
            </a:r>
          </a:p>
          <a:p>
            <a:pPr>
              <a:lnSpc>
                <a:spcPts val="443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9917" y="664918"/>
            <a:ext cx="16655038" cy="9004130"/>
          </a:xfrm>
          <a:custGeom>
            <a:avLst/>
            <a:gdLst/>
            <a:ahLst/>
            <a:cxnLst/>
            <a:rect r="r" b="b" t="t" l="l"/>
            <a:pathLst>
              <a:path h="9004130" w="16655038">
                <a:moveTo>
                  <a:pt x="0" y="0"/>
                </a:moveTo>
                <a:lnTo>
                  <a:pt x="16655038" y="0"/>
                </a:lnTo>
                <a:lnTo>
                  <a:pt x="16655038" y="9004130"/>
                </a:lnTo>
                <a:lnTo>
                  <a:pt x="0" y="9004130"/>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327618" y="1030804"/>
            <a:ext cx="4957463" cy="2261639"/>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REAL-TIME MARKET DATA/ NEWS</a:t>
            </a:r>
          </a:p>
        </p:txBody>
      </p:sp>
      <p:sp>
        <p:nvSpPr>
          <p:cNvPr name="AutoShape 3" id="3"/>
          <p:cNvSpPr/>
          <p:nvPr/>
        </p:nvSpPr>
        <p:spPr>
          <a:xfrm>
            <a:off x="4187609" y="2542074"/>
            <a:ext cx="2618740" cy="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7" id="7"/>
          <p:cNvGrpSpPr>
            <a:grpSpLocks noChangeAspect="true"/>
          </p:cNvGrpSpPr>
          <p:nvPr/>
        </p:nvGrpSpPr>
        <p:grpSpPr>
          <a:xfrm rot="0">
            <a:off x="11037253" y="1116529"/>
            <a:ext cx="5993196" cy="8053941"/>
            <a:chOff x="0" y="0"/>
            <a:chExt cx="3663950" cy="4923790"/>
          </a:xfrm>
        </p:grpSpPr>
        <p:sp>
          <p:nvSpPr>
            <p:cNvPr name="Freeform 8" id="8"/>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51216" t="0" r="-51216" b="0"/>
              </a:stretch>
            </a:blipFill>
          </p:spPr>
        </p:sp>
        <p:sp>
          <p:nvSpPr>
            <p:cNvPr name="Freeform 9" id="9"/>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sp>
        <p:nvSpPr>
          <p:cNvPr name="Freeform 10" id="10"/>
          <p:cNvSpPr/>
          <p:nvPr/>
        </p:nvSpPr>
        <p:spPr>
          <a:xfrm flipH="false" flipV="false" rot="0">
            <a:off x="4189304" y="8617964"/>
            <a:ext cx="2087283" cy="521821"/>
          </a:xfrm>
          <a:custGeom>
            <a:avLst/>
            <a:gdLst/>
            <a:ahLst/>
            <a:cxnLst/>
            <a:rect r="r" b="b" t="t" l="l"/>
            <a:pathLst>
              <a:path h="521821" w="2087283">
                <a:moveTo>
                  <a:pt x="0" y="0"/>
                </a:moveTo>
                <a:lnTo>
                  <a:pt x="2087283" y="0"/>
                </a:lnTo>
                <a:lnTo>
                  <a:pt x="2087283"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3292566" y="4335186"/>
            <a:ext cx="7744687" cy="2965488"/>
          </a:xfrm>
          <a:prstGeom prst="rect">
            <a:avLst/>
          </a:prstGeom>
        </p:spPr>
        <p:txBody>
          <a:bodyPr anchor="t" rtlCol="false" tIns="0" lIns="0" bIns="0" rIns="0">
            <a:spAutoFit/>
          </a:bodyPr>
          <a:lstStyle/>
          <a:p>
            <a:pPr>
              <a:lnSpc>
                <a:spcPts val="3975"/>
              </a:lnSpc>
              <a:spcBef>
                <a:spcPct val="0"/>
              </a:spcBef>
            </a:pPr>
            <a:r>
              <a:rPr lang="en-US" sz="2839">
                <a:solidFill>
                  <a:srgbClr val="000000"/>
                </a:solidFill>
                <a:latin typeface="Poppins"/>
              </a:rPr>
              <a:t>Real-time Market Data/News provides instant updates on stock prices, market indices, and relevant news, helping users stay informed about current market conditions and make timely investment decisions.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DAGCzIKoUus</dc:identifier>
  <dcterms:modified xsi:type="dcterms:W3CDTF">2011-08-01T06:04:30Z</dcterms:modified>
  <cp:revision>1</cp:revision>
  <dc:title>STOC</dc:title>
</cp:coreProperties>
</file>